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3" r:id="rId4"/>
    <p:sldId id="271" r:id="rId5"/>
    <p:sldId id="268" r:id="rId6"/>
    <p:sldId id="261" r:id="rId7"/>
    <p:sldId id="265" r:id="rId8"/>
    <p:sldId id="264" r:id="rId9"/>
    <p:sldId id="274" r:id="rId10"/>
    <p:sldId id="270" r:id="rId11"/>
    <p:sldId id="272" r:id="rId12"/>
    <p:sldId id="263" r:id="rId13"/>
    <p:sldId id="266" r:id="rId14"/>
    <p:sldId id="267" r:id="rId15"/>
    <p:sldId id="275" r:id="rId16"/>
    <p:sldId id="276" r:id="rId17"/>
    <p:sldId id="278" r:id="rId18"/>
    <p:sldId id="277" r:id="rId19"/>
    <p:sldId id="279" r:id="rId20"/>
    <p:sldId id="280" r:id="rId21"/>
    <p:sldId id="282" r:id="rId22"/>
    <p:sldId id="284" r:id="rId23"/>
    <p:sldId id="283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FDA"/>
    <a:srgbClr val="F8F8F8"/>
    <a:srgbClr val="FFFF66"/>
    <a:srgbClr val="FFFF99"/>
    <a:srgbClr val="9AD8FE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52A59-D2FF-470B-A548-C41972E38B5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FA486-8583-4520-A06C-A2C0A9ED4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5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cut, color, and clarity are all ordered categorical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FA486-8583-4520-A06C-A2C0A9ED41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6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0099B-C7B0-4BDC-F8E6-764440071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34778-980D-72E3-70E3-6EA73F9D3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FE079-1A7B-4E9B-4BA2-5A6816750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(not relevant, too many null values, highly correlated with other variables).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DDDD7-4B0A-DC4A-03FC-120FB6C50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FA486-8583-4520-A06C-A2C0A9ED41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7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https://www.abelini.com/diamond-cut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FA486-8583-4520-A06C-A2C0A9ED41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2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72EC0-11C3-1D46-56C9-A4F022115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8F3B5-561E-4ADE-37C2-89EE3F54C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7EB52-B185-DFBD-B9FF-1CCA13F4E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https://www.abelini.com/diamond-colour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D7760-1727-1F75-691E-ADDBA1DFB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FA486-8583-4520-A06C-A2C0A9ED41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2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https://www.vrai.com/journal/post/diamond-clarity-chart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FA486-8583-4520-A06C-A2C0A9ED41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6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6D16-C86F-DACC-4509-50D975F02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B11E4-948D-B369-06CA-F26DAE646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4B2A5-B9D4-0BA4-D033-4287D3D8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B7A88-4241-4B17-86FD-2DA2302D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1BD4-A376-66B7-EC61-C9A26BD3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2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2593-19DF-F0DB-3FE1-44310403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05261-2806-73F2-19DE-D3B08A93B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BF618-344F-2D89-DBA9-A3498B0C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C301F-49B0-9723-3103-422703E3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E4C1F-8AD6-1EBC-3576-0C729313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3E69E2-AB4A-163A-7B54-E7AEEFD5E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9ED03-5FCD-3884-51DD-D53DFD5CD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BBA1C-2F6D-AE77-058F-1D6BDF7C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C73F0-B287-0EF6-D9CE-181FCCFC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CC01A-EBC7-8824-BCE3-196CAFB8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7C14-A5A6-ED10-377E-D489308F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49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DF1C-2A1D-7BCE-82A5-19F205710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008"/>
            <a:ext cx="10515600" cy="469695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12430-AF72-8171-4B15-562FF10B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13F96-732A-BB88-C1F5-A507EAC1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C9C31-5008-3809-DCEE-FF25F8CF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6905-9D7F-9BA2-83DB-575C2BFC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3EA33-E683-D887-0014-79C9A8928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E2E1-7BEF-D494-93E5-D52E22E6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EAC87-1446-1CBA-5F44-550A61D4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C8666-907C-EB5D-4B88-72D06508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2AB3-BC37-9EB9-15EB-B341B6AE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81DA-1363-15E2-10C0-3D75EE5C5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A21E-2D7B-A6B9-08BE-CDEA0B0DA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63E97-AFAF-8742-10B6-BE1AE00F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5B884-26DB-87C9-D3D9-2129A007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00BE-4F61-E484-FF33-234D5C70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8199-DB3C-97B5-8E3C-91D6FF15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4C733-01BB-42E6-6109-FD5C49B64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31CA4-1EE9-2F1D-8FAD-06AAB7C7B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F49278-A705-7168-2EFE-BB75BC425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2FB8F-8D27-B6AB-B48F-F0AB6B7A1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16CAB9-2E52-6ED4-3123-7DBE9470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A0FFA-9120-D616-8BC8-0A55DFFE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4882CA-6C12-A076-908F-25749801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8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D41C-58A4-6E50-E7D1-E51DC9A7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EE29D-B4DA-BA62-FBDA-0A841A0C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1F4C8-A055-0FBC-87C3-F748CF7C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44750-ADA3-2E5E-574E-680DE076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E4BDC-F361-1F24-3039-45F28D79B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EDAA6-4D02-1E5B-6885-AC9046B2F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46534-F52B-9808-3792-93572ACA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E679-6498-947D-5772-B5EE225A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2408-CF7B-98A7-28C2-F2992DC32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C2786-1366-0762-1562-077710744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D8439-6CA5-5DC6-AB9F-08EB24CDA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9635E-DFB3-EE3D-27BC-B8D0619B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1DB9C-6938-657D-3BC8-4F89E9DF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2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3061-00BE-F179-48F2-570E3FD8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42BFA4-FE17-C562-0508-4CBEBE9F3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477F-40E3-9550-5A26-1D1028E45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63940-1AED-711F-60CC-A3FD7712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8C2B8-215A-F9FD-1D5C-CD94D1E30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DA496-3E2F-F622-1A5B-B4D04697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A7FB9-E5ED-2551-89F9-15CBD087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6E121-EB6F-A0E0-B6C1-BB58EE3BB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60104-59EC-8125-5042-716F548CA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FF405-9379-4745-B72B-4F73B8C7C7D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38B94-AE3C-EB7B-EF71-DD2A9D1A3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113B-C0A5-8352-7D55-018BC9651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D7D14B-E11C-4A2A-A58B-A251764AA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6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iamonds on a white background&#10;&#10;Description automatically generated">
            <a:extLst>
              <a:ext uri="{FF2B5EF4-FFF2-40B4-BE49-F238E27FC236}">
                <a16:creationId xmlns:a16="http://schemas.microsoft.com/office/drawing/2014/main" id="{C6CDA782-6750-E525-AD6A-4AE538F5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10" y="3034904"/>
            <a:ext cx="5536225" cy="3823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93F8CE-B800-FB03-BE41-A5D08C0E7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243" y="830533"/>
            <a:ext cx="4572000" cy="106636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eorgia Pro Light" panose="020F0502020204030204" pitchFamily="18" charset="0"/>
                <a:cs typeface="Aptos Serif" panose="020B0502040204020203" pitchFamily="18" charset="0"/>
              </a:rPr>
              <a:t>Diamonds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A5A39-0862-264D-ED14-F5AC1DAAD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310" y="2315993"/>
            <a:ext cx="3790140" cy="1655762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…are a data scientist’s best friend?</a:t>
            </a:r>
          </a:p>
        </p:txBody>
      </p:sp>
    </p:spTree>
    <p:extLst>
      <p:ext uri="{BB962C8B-B14F-4D97-AF65-F5344CB8AC3E}">
        <p14:creationId xmlns:p14="http://schemas.microsoft.com/office/powerpoint/2010/main" val="726116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C886-095E-33FA-A1C6-90EB6BCC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assessments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444095-1966-1CF1-429E-18CCD55D670A}"/>
              </a:ext>
            </a:extLst>
          </p:cNvPr>
          <p:cNvGrpSpPr/>
          <p:nvPr/>
        </p:nvGrpSpPr>
        <p:grpSpPr>
          <a:xfrm>
            <a:off x="2291653" y="2001616"/>
            <a:ext cx="6073468" cy="4322158"/>
            <a:chOff x="3568003" y="2077816"/>
            <a:chExt cx="6073468" cy="4322158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DF5D89F0-E7E8-BF60-6FED-FA8088C52D5B}"/>
                </a:ext>
              </a:extLst>
            </p:cNvPr>
            <p:cNvSpPr/>
            <p:nvPr/>
          </p:nvSpPr>
          <p:spPr>
            <a:xfrm rot="16200000">
              <a:off x="4787352" y="1952472"/>
              <a:ext cx="184550" cy="1727902"/>
            </a:xfrm>
            <a:prstGeom prst="rightBrace">
              <a:avLst>
                <a:gd name="adj1" fmla="val 59690"/>
                <a:gd name="adj2" fmla="val 50000"/>
              </a:avLst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CA6A54-38C2-068E-AD8F-D119D9736237}"/>
                </a:ext>
              </a:extLst>
            </p:cNvPr>
            <p:cNvSpPr txBox="1"/>
            <p:nvPr/>
          </p:nvSpPr>
          <p:spPr>
            <a:xfrm>
              <a:off x="6340863" y="2598547"/>
              <a:ext cx="2252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Crown: The top part of the diamond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29CC90-C451-C074-BFFE-5545C859DA0D}"/>
                </a:ext>
              </a:extLst>
            </p:cNvPr>
            <p:cNvSpPr txBox="1"/>
            <p:nvPr/>
          </p:nvSpPr>
          <p:spPr>
            <a:xfrm>
              <a:off x="7018223" y="3377490"/>
              <a:ext cx="2623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eorgia Pro Black" panose="02040A02050405020203" pitchFamily="18" charset="0"/>
                </a:rPr>
                <a:t>Girdle</a:t>
              </a:r>
              <a:r>
                <a:rPr lang="en-US" dirty="0"/>
                <a:t>: Thin perimeter around the widest part</a:t>
              </a:r>
            </a:p>
          </p:txBody>
        </p:sp>
        <p:pic>
          <p:nvPicPr>
            <p:cNvPr id="9" name="Picture 8" descr="A diamond on a black background&#10;&#10;Description automatically generated">
              <a:extLst>
                <a:ext uri="{FF2B5EF4-FFF2-40B4-BE49-F238E27FC236}">
                  <a16:creationId xmlns:a16="http://schemas.microsoft.com/office/drawing/2014/main" id="{D9BD3765-4A0C-7B5A-6BE5-505CD10F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003" y="2631462"/>
              <a:ext cx="2623248" cy="26232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E23E2B-5555-58B0-51B5-8EB24CE3076E}"/>
                </a:ext>
              </a:extLst>
            </p:cNvPr>
            <p:cNvSpPr txBox="1"/>
            <p:nvPr/>
          </p:nvSpPr>
          <p:spPr>
            <a:xfrm>
              <a:off x="4127934" y="5476644"/>
              <a:ext cx="54074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eorgia Pro Black" panose="02040A02050405020203" pitchFamily="18" charset="0"/>
                </a:rPr>
                <a:t>Culet</a:t>
              </a:r>
              <a:r>
                <a:rPr lang="en-US" dirty="0"/>
                <a:t>: Bottom facet. A larger culet can create a visual “hole” or dark spot at the bottom of the diamond.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89FFB1-ADB6-DEEE-C7C4-159DD5290D70}"/>
                </a:ext>
              </a:extLst>
            </p:cNvPr>
            <p:cNvSpPr/>
            <p:nvPr/>
          </p:nvSpPr>
          <p:spPr>
            <a:xfrm>
              <a:off x="4453826" y="4614831"/>
              <a:ext cx="447675" cy="857250"/>
            </a:xfrm>
            <a:custGeom>
              <a:avLst/>
              <a:gdLst>
                <a:gd name="connsiteX0" fmla="*/ 447675 w 447675"/>
                <a:gd name="connsiteY0" fmla="*/ 0 h 857250"/>
                <a:gd name="connsiteX1" fmla="*/ 247650 w 447675"/>
                <a:gd name="connsiteY1" fmla="*/ 485775 h 857250"/>
                <a:gd name="connsiteX2" fmla="*/ 209550 w 447675"/>
                <a:gd name="connsiteY2" fmla="*/ 238125 h 857250"/>
                <a:gd name="connsiteX3" fmla="*/ 0 w 447675"/>
                <a:gd name="connsiteY3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675" h="857250">
                  <a:moveTo>
                    <a:pt x="447675" y="0"/>
                  </a:moveTo>
                  <a:cubicBezTo>
                    <a:pt x="367506" y="223044"/>
                    <a:pt x="287337" y="446088"/>
                    <a:pt x="247650" y="485775"/>
                  </a:cubicBezTo>
                  <a:cubicBezTo>
                    <a:pt x="207963" y="525462"/>
                    <a:pt x="250825" y="176213"/>
                    <a:pt x="209550" y="238125"/>
                  </a:cubicBezTo>
                  <a:cubicBezTo>
                    <a:pt x="168275" y="300037"/>
                    <a:pt x="84137" y="578643"/>
                    <a:pt x="0" y="857250"/>
                  </a:cubicBezTo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78724C-A8F0-D00D-29D1-23AA6F195E3C}"/>
                </a:ext>
              </a:extLst>
            </p:cNvPr>
            <p:cNvSpPr txBox="1"/>
            <p:nvPr/>
          </p:nvSpPr>
          <p:spPr>
            <a:xfrm>
              <a:off x="4015676" y="2077816"/>
              <a:ext cx="1771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eorgia Pro Black" panose="02040A02050405020203" pitchFamily="18" charset="0"/>
                </a:rPr>
                <a:t>Table</a:t>
              </a:r>
              <a:r>
                <a:rPr lang="en-US" dirty="0"/>
                <a:t>: The top, flat facet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04C06D-0B26-CA23-E471-36CAEC270609}"/>
                </a:ext>
              </a:extLst>
            </p:cNvPr>
            <p:cNvCxnSpPr>
              <a:cxnSpLocks/>
            </p:cNvCxnSpPr>
            <p:nvPr/>
          </p:nvCxnSpPr>
          <p:spPr>
            <a:xfrm>
              <a:off x="6196162" y="3565073"/>
              <a:ext cx="771526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659E8-7AD3-96B3-8073-F0E8E754BB98}"/>
                </a:ext>
              </a:extLst>
            </p:cNvPr>
            <p:cNvSpPr txBox="1"/>
            <p:nvPr/>
          </p:nvSpPr>
          <p:spPr>
            <a:xfrm>
              <a:off x="5893190" y="4535403"/>
              <a:ext cx="2252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Pavilion: The bottom part of the diamond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318863-7488-4176-932F-6795B8252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639" y="2994842"/>
              <a:ext cx="299224" cy="299529"/>
            </a:xfrm>
            <a:prstGeom prst="line">
              <a:avLst/>
            </a:prstGeom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7AE4E9-6B91-66FA-D2B8-2AC96AD6E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3578" y="4164123"/>
              <a:ext cx="299224" cy="299529"/>
            </a:xfrm>
            <a:prstGeom prst="line">
              <a:avLst/>
            </a:prstGeom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9120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7AE5-68AE-7442-C7E3-84703DCB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cleaning &amp;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FDFE3-253C-B6A7-4AF8-121A09296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7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FC75-2128-0002-8AC4-08A838EA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91833-0623-AE63-9E09-F7A0EBC7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239"/>
            <a:ext cx="7915276" cy="440472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Read ‘unknown’ as </a:t>
            </a:r>
            <a:r>
              <a:rPr lang="en-US" dirty="0" err="1"/>
              <a:t>NaN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Removed 3,387 duplicated rows.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Removed lab column (</a:t>
            </a:r>
            <a:r>
              <a:rPr lang="en-US" i="1" dirty="0"/>
              <a:t>assume</a:t>
            </a:r>
            <a:r>
              <a:rPr lang="en-US" dirty="0"/>
              <a:t> this has no effect on values).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Encoded categorical variables: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Georgia Pro Light" panose="02040302050405020303" pitchFamily="18" charset="0"/>
              <a:buChar char="–"/>
            </a:pPr>
            <a:r>
              <a:rPr lang="en-US" dirty="0"/>
              <a:t>Ordered categorical values use label encoding (1, 2, 3,…) to preserve order.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Georgia Pro Light" panose="02040302050405020303" pitchFamily="18" charset="0"/>
              <a:buChar char="–"/>
            </a:pPr>
            <a:r>
              <a:rPr lang="en-US" dirty="0"/>
              <a:t>Variables ordered from worst to best so that poorer ratings would correspond with lower numbers.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Georgia Pro Light" panose="02040302050405020303" pitchFamily="18" charset="0"/>
              <a:buChar char="–"/>
            </a:pPr>
            <a:r>
              <a:rPr lang="en-US" dirty="0"/>
              <a:t>Unordered categorical values use dummy (‘one-hot’) encodings.</a:t>
            </a:r>
          </a:p>
        </p:txBody>
      </p:sp>
    </p:spTree>
    <p:extLst>
      <p:ext uri="{BB962C8B-B14F-4D97-AF65-F5344CB8AC3E}">
        <p14:creationId xmlns:p14="http://schemas.microsoft.com/office/powerpoint/2010/main" val="28975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E43A-D717-0018-18DF-0CA9AE13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743852-8C66-6678-A859-BED573EA83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b="50016"/>
          <a:stretch/>
        </p:blipFill>
        <p:spPr>
          <a:xfrm>
            <a:off x="1388646" y="2543978"/>
            <a:ext cx="8355330" cy="1608257"/>
          </a:xfrm>
          <a:prstGeom prst="rect">
            <a:avLst/>
          </a:prstGeo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F4D37DA8-F616-262B-BC11-EDFBFA02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16"/>
          <a:stretch/>
        </p:blipFill>
        <p:spPr>
          <a:xfrm>
            <a:off x="1388646" y="4475837"/>
            <a:ext cx="8355330" cy="1608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8F8132-9CE0-C671-C49A-2E02945AD7C4}"/>
              </a:ext>
            </a:extLst>
          </p:cNvPr>
          <p:cNvSpPr txBox="1"/>
          <p:nvPr/>
        </p:nvSpPr>
        <p:spPr>
          <a:xfrm>
            <a:off x="838200" y="1506611"/>
            <a:ext cx="6890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of the variables are not 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80617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53CF-6C1C-9628-79E4-C1B1B1E7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E62B2-81A0-E3EE-7028-5F0AB98B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008"/>
            <a:ext cx="5114925" cy="469695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Alternative correlation coefficient: Kendall’s </a:t>
            </a:r>
            <a:r>
              <a:rPr lang="el-GR" dirty="0"/>
              <a:t>τ</a:t>
            </a:r>
            <a:r>
              <a:rPr lang="en-US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Unlike Pearson’s coefficient,</a:t>
            </a:r>
          </a:p>
          <a:p>
            <a:pPr>
              <a:lnSpc>
                <a:spcPct val="110000"/>
              </a:lnSpc>
              <a:buFont typeface="Georgia Pro Light" panose="02040302050405020303" pitchFamily="18" charset="0"/>
              <a:buChar char="–"/>
            </a:pPr>
            <a:r>
              <a:rPr lang="en-US" dirty="0"/>
              <a:t>Can be used on non-normal continuous variables</a:t>
            </a:r>
          </a:p>
          <a:p>
            <a:pPr>
              <a:lnSpc>
                <a:spcPct val="110000"/>
              </a:lnSpc>
              <a:buFont typeface="Georgia Pro Light" panose="02040302050405020303" pitchFamily="18" charset="0"/>
              <a:buChar char="–"/>
            </a:pPr>
            <a:r>
              <a:rPr lang="en-US" dirty="0"/>
              <a:t>Can be used on ordinal categorical data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3 volume measurements (height, width, depth) were (not surprisingly) highly correlated with </a:t>
            </a:r>
            <a:r>
              <a:rPr lang="en-US" dirty="0">
                <a:latin typeface="Georgia Pro Black" panose="02040A02050405020203" pitchFamily="18" charset="0"/>
              </a:rPr>
              <a:t>carat weight</a:t>
            </a:r>
            <a:r>
              <a:rPr lang="en-US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→ Removed these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9A96F-20FE-6943-0B9D-383A2359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49" y="1272619"/>
            <a:ext cx="4810125" cy="3956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802011-0761-C069-0DDE-5B482C147A8C}"/>
              </a:ext>
            </a:extLst>
          </p:cNvPr>
          <p:cNvSpPr txBox="1"/>
          <p:nvPr/>
        </p:nvSpPr>
        <p:spPr>
          <a:xfrm>
            <a:off x="7656667" y="5618906"/>
            <a:ext cx="369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High correlation between volume measurements &amp; carat weight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C4BA8D-D22D-5B5C-FF54-0BCFE6E297E8}"/>
              </a:ext>
            </a:extLst>
          </p:cNvPr>
          <p:cNvSpPr/>
          <p:nvPr/>
        </p:nvSpPr>
        <p:spPr>
          <a:xfrm>
            <a:off x="8039100" y="3066058"/>
            <a:ext cx="581025" cy="97254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8B2C67-FFD1-F0DA-25E5-2632BF6E00E2}"/>
              </a:ext>
            </a:extLst>
          </p:cNvPr>
          <p:cNvSpPr/>
          <p:nvPr/>
        </p:nvSpPr>
        <p:spPr>
          <a:xfrm>
            <a:off x="6751792" y="3176091"/>
            <a:ext cx="1072994" cy="75247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0455EA-6BF7-561E-9C86-2542C76F6F7C}"/>
              </a:ext>
            </a:extLst>
          </p:cNvPr>
          <p:cNvSpPr/>
          <p:nvPr/>
        </p:nvSpPr>
        <p:spPr>
          <a:xfrm>
            <a:off x="8132917" y="4325470"/>
            <a:ext cx="315758" cy="97254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8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4ACB-4CA8-DCAA-2B4E-F7C919DC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08020-6A97-28C8-FADD-5A2F3A7D0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CA73F-61E6-8B14-CCEB-FFE7B66B2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Predicting price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DDABDE-0565-C978-2E61-081719259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951"/>
            <a:ext cx="7535779" cy="25534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would a person or dealer expect to pay or receive for a diamond?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Separate models for fancy vs. clear diamonds</a:t>
            </a:r>
          </a:p>
          <a:p>
            <a:pPr>
              <a:spcBef>
                <a:spcPts val="1200"/>
              </a:spcBef>
            </a:pPr>
            <a:r>
              <a:rPr lang="en-US" dirty="0"/>
              <a:t>Some of the columns only pertained to one or the other</a:t>
            </a:r>
          </a:p>
          <a:p>
            <a:pPr>
              <a:spcBef>
                <a:spcPts val="1200"/>
              </a:spcBef>
            </a:pPr>
            <a:r>
              <a:rPr lang="en-US" dirty="0"/>
              <a:t>Fancy diamond data missing a lot of assessments that were present in the clear diamonds subset.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6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DECB-7E5F-6598-4593-52D83ED31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72B529-40C3-E910-9229-45D9B4CE2E15}"/>
              </a:ext>
            </a:extLst>
          </p:cNvPr>
          <p:cNvGrpSpPr/>
          <p:nvPr/>
        </p:nvGrpSpPr>
        <p:grpSpPr>
          <a:xfrm>
            <a:off x="1087948" y="1771048"/>
            <a:ext cx="3253707" cy="3946358"/>
            <a:chOff x="1087948" y="1771048"/>
            <a:chExt cx="3253707" cy="39463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265FB3-86DD-9B24-3BDD-00657C380A6C}"/>
                </a:ext>
              </a:extLst>
            </p:cNvPr>
            <p:cNvSpPr/>
            <p:nvPr/>
          </p:nvSpPr>
          <p:spPr>
            <a:xfrm>
              <a:off x="1087948" y="1771048"/>
              <a:ext cx="3253707" cy="3946358"/>
            </a:xfrm>
            <a:prstGeom prst="rect">
              <a:avLst/>
            </a:prstGeom>
            <a:solidFill>
              <a:srgbClr val="EEDF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8B15BB-D734-9F1B-6377-4E4E2FB1DD1F}"/>
                </a:ext>
              </a:extLst>
            </p:cNvPr>
            <p:cNvSpPr txBox="1"/>
            <p:nvPr/>
          </p:nvSpPr>
          <p:spPr>
            <a:xfrm>
              <a:off x="1316822" y="2015203"/>
              <a:ext cx="2795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eorgia Pro" panose="02040502050405020303" pitchFamily="18" charset="0"/>
                </a:rPr>
                <a:t>Fancy diamonds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EDD945-5C2A-136D-CAC3-D5BB61253D00}"/>
                </a:ext>
              </a:extLst>
            </p:cNvPr>
            <p:cNvSpPr/>
            <p:nvPr/>
          </p:nvSpPr>
          <p:spPr>
            <a:xfrm>
              <a:off x="1853967" y="2703977"/>
              <a:ext cx="1721669" cy="17216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Georgia Pro" panose="02040502050405020303" pitchFamily="18" charset="0"/>
                </a:rPr>
                <a:t>44%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D3E281-1105-CBA9-C698-4C010BA2059A}"/>
                </a:ext>
              </a:extLst>
            </p:cNvPr>
            <p:cNvSpPr txBox="1"/>
            <p:nvPr/>
          </p:nvSpPr>
          <p:spPr>
            <a:xfrm>
              <a:off x="2406063" y="4522129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  <a:r>
                <a:rPr lang="en-US" sz="3200" baseline="30000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B80A21-B7A8-9D01-CFF0-FE04CA72A001}"/>
              </a:ext>
            </a:extLst>
          </p:cNvPr>
          <p:cNvGrpSpPr/>
          <p:nvPr/>
        </p:nvGrpSpPr>
        <p:grpSpPr>
          <a:xfrm>
            <a:off x="4812632" y="1771048"/>
            <a:ext cx="3253707" cy="3946358"/>
            <a:chOff x="4812632" y="1771048"/>
            <a:chExt cx="3253707" cy="39463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E08CA3-E44D-22FD-A496-20F0D5321638}"/>
                </a:ext>
              </a:extLst>
            </p:cNvPr>
            <p:cNvSpPr/>
            <p:nvPr/>
          </p:nvSpPr>
          <p:spPr>
            <a:xfrm>
              <a:off x="4812632" y="1771048"/>
              <a:ext cx="3253707" cy="3946358"/>
            </a:xfrm>
            <a:prstGeom prst="rect">
              <a:avLst/>
            </a:prstGeom>
            <a:solidFill>
              <a:srgbClr val="EEDF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E08AF7-1F93-FBC2-BDA2-3DEF85046481}"/>
                </a:ext>
              </a:extLst>
            </p:cNvPr>
            <p:cNvSpPr/>
            <p:nvPr/>
          </p:nvSpPr>
          <p:spPr>
            <a:xfrm>
              <a:off x="5578651" y="2703977"/>
              <a:ext cx="1721669" cy="17216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Georgia Pro" panose="02040502050405020303" pitchFamily="18" charset="0"/>
                </a:rPr>
                <a:t>62%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FCBC10-72BE-5736-E506-F28FCD838ED7}"/>
                </a:ext>
              </a:extLst>
            </p:cNvPr>
            <p:cNvSpPr txBox="1"/>
            <p:nvPr/>
          </p:nvSpPr>
          <p:spPr>
            <a:xfrm>
              <a:off x="5097611" y="2015203"/>
              <a:ext cx="2683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eorgia Pro" panose="02040502050405020303" pitchFamily="18" charset="0"/>
                </a:rPr>
                <a:t>Clear diamonds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FBC44-EE3D-4933-2F41-1209233EB98C}"/>
                </a:ext>
              </a:extLst>
            </p:cNvPr>
            <p:cNvSpPr txBox="1"/>
            <p:nvPr/>
          </p:nvSpPr>
          <p:spPr>
            <a:xfrm>
              <a:off x="6130747" y="4522129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  <a:r>
                <a:rPr lang="en-US" sz="3200" baseline="300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02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72CF-873B-30B2-7AB0-FCC68624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Predicting fancy/clear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E2EF1-3296-F65A-93A5-8008D4BB7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008"/>
            <a:ext cx="8905875" cy="46969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If we know the diamond specs not related to color, and the purchase price, can we predict if it was a fancy or clear diamond?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Combined data set (fancy &amp; clear diamonds)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Labeled each diamond as fancy/not fancy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Removed color columns (fancy color name, clear color quality)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Balanced Random Forest, since fancy diamonds only make up about 10% of the data.</a:t>
            </a:r>
          </a:p>
        </p:txBody>
      </p:sp>
    </p:spTree>
    <p:extLst>
      <p:ext uri="{BB962C8B-B14F-4D97-AF65-F5344CB8AC3E}">
        <p14:creationId xmlns:p14="http://schemas.microsoft.com/office/powerpoint/2010/main" val="82420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D8C7-BB44-BEB4-6ED1-D16D89FB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8766EB-940C-7353-1C76-DC0CAB0E81BB}"/>
              </a:ext>
            </a:extLst>
          </p:cNvPr>
          <p:cNvGrpSpPr/>
          <p:nvPr/>
        </p:nvGrpSpPr>
        <p:grpSpPr>
          <a:xfrm>
            <a:off x="627749" y="2399367"/>
            <a:ext cx="4706251" cy="3896471"/>
            <a:chOff x="589649" y="1904067"/>
            <a:chExt cx="4706251" cy="389647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41582F-5133-EEE7-8765-32A70E550A1B}"/>
                </a:ext>
              </a:extLst>
            </p:cNvPr>
            <p:cNvGrpSpPr/>
            <p:nvPr/>
          </p:nvGrpSpPr>
          <p:grpSpPr>
            <a:xfrm>
              <a:off x="589649" y="3324038"/>
              <a:ext cx="4706251" cy="2476500"/>
              <a:chOff x="442011" y="3324038"/>
              <a:chExt cx="4706251" cy="247650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7E33AEC-557F-F3ED-4F86-4823058F0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6562" y="3501184"/>
                <a:ext cx="2171700" cy="120015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4DC7CF9-ED51-4E2A-6B7E-DEA14106A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011" y="3324038"/>
                <a:ext cx="2459254" cy="2476500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08EFC3-2203-21BF-7EB5-9D723B09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987" y="1904067"/>
              <a:ext cx="4219575" cy="9906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65B530-F73A-DC69-BF27-B0F6681FD429}"/>
              </a:ext>
            </a:extLst>
          </p:cNvPr>
          <p:cNvGrpSpPr/>
          <p:nvPr/>
        </p:nvGrpSpPr>
        <p:grpSpPr>
          <a:xfrm>
            <a:off x="6096000" y="2399180"/>
            <a:ext cx="4688474" cy="3896658"/>
            <a:chOff x="5893800" y="1904067"/>
            <a:chExt cx="4688474" cy="389665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F5D2E0E-B532-E34C-EE87-DA6F6BBA2970}"/>
                </a:ext>
              </a:extLst>
            </p:cNvPr>
            <p:cNvGrpSpPr/>
            <p:nvPr/>
          </p:nvGrpSpPr>
          <p:grpSpPr>
            <a:xfrm>
              <a:off x="5893800" y="3323852"/>
              <a:ext cx="4688474" cy="2476873"/>
              <a:chOff x="5893800" y="3323852"/>
              <a:chExt cx="4688474" cy="2476873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3031F1B-859D-0DEF-41B7-5E7AF4589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0574" y="3501184"/>
                <a:ext cx="2171700" cy="120015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8142122-E432-3EAB-6E74-6472C8E92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3800" y="3323852"/>
                <a:ext cx="2459625" cy="247687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199AF8-6FE8-8CAB-7F87-35C719F9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8250" y="1904067"/>
              <a:ext cx="4219575" cy="9906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101EE4C-02E5-B583-C30E-EF0E1FADA21B}"/>
              </a:ext>
            </a:extLst>
          </p:cNvPr>
          <p:cNvSpPr txBox="1"/>
          <p:nvPr/>
        </p:nvSpPr>
        <p:spPr>
          <a:xfrm>
            <a:off x="871087" y="1782945"/>
            <a:ext cx="4339088" cy="369332"/>
          </a:xfrm>
          <a:prstGeom prst="rect">
            <a:avLst/>
          </a:prstGeom>
          <a:solidFill>
            <a:srgbClr val="EEDFD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" panose="02040502050405020303" pitchFamily="18" charset="0"/>
              </a:rPr>
              <a:t>Training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034013-A532-E516-F0FE-088157667F07}"/>
              </a:ext>
            </a:extLst>
          </p:cNvPr>
          <p:cNvSpPr txBox="1"/>
          <p:nvPr/>
        </p:nvSpPr>
        <p:spPr>
          <a:xfrm>
            <a:off x="6330450" y="1782945"/>
            <a:ext cx="4454024" cy="369332"/>
          </a:xfrm>
          <a:prstGeom prst="rect">
            <a:avLst/>
          </a:prstGeom>
          <a:solidFill>
            <a:srgbClr val="EEDFD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" panose="02040502050405020303" pitchFamily="18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0817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D28E-A359-108C-60DC-D1566CB1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largest diamond dataset currently on Kaggle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79988F6-2707-A4C0-A7B4-5D1118C6A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239"/>
            <a:ext cx="9353550" cy="21644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219,703 graded diamonds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 columns (14 used in analysis)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Mixture of “fancy” (colored) and traditional (clear) stones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EE7B10-22E1-BCC0-DBDE-A1D8222E788C}"/>
              </a:ext>
            </a:extLst>
          </p:cNvPr>
          <p:cNvGrpSpPr/>
          <p:nvPr/>
        </p:nvGrpSpPr>
        <p:grpSpPr>
          <a:xfrm>
            <a:off x="838200" y="4432344"/>
            <a:ext cx="10086460" cy="1823003"/>
            <a:chOff x="761197" y="4257244"/>
            <a:chExt cx="10086460" cy="182300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CBE6B8-5C74-0855-FF07-7E02331A2EA0}"/>
                </a:ext>
              </a:extLst>
            </p:cNvPr>
            <p:cNvGrpSpPr/>
            <p:nvPr/>
          </p:nvGrpSpPr>
          <p:grpSpPr>
            <a:xfrm>
              <a:off x="761197" y="4257244"/>
              <a:ext cx="10086460" cy="1014985"/>
              <a:chOff x="838200" y="4754224"/>
              <a:chExt cx="10086460" cy="101498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CB61544-D091-9615-DD61-F17DBB5FB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250" t="21662" r="33941" b="22435"/>
              <a:stretch/>
            </p:blipFill>
            <p:spPr>
              <a:xfrm>
                <a:off x="3023121" y="4754225"/>
                <a:ext cx="7901539" cy="1012895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F62C7A-0292-2C9E-0A30-5ECDC7547644}"/>
                  </a:ext>
                </a:extLst>
              </p:cNvPr>
              <p:cNvSpPr/>
              <p:nvPr/>
            </p:nvSpPr>
            <p:spPr>
              <a:xfrm>
                <a:off x="838200" y="4754225"/>
                <a:ext cx="2184921" cy="1014984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A diamond on a black background&#10;&#10;Description automatically generated">
                <a:extLst>
                  <a:ext uri="{FF2B5EF4-FFF2-40B4-BE49-F238E27FC236}">
                    <a16:creationId xmlns:a16="http://schemas.microsoft.com/office/drawing/2014/main" id="{E6E8EF59-25FC-8816-66C9-E82D898A8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6783" b="13566"/>
              <a:stretch/>
            </p:blipFill>
            <p:spPr>
              <a:xfrm>
                <a:off x="1168571" y="4754224"/>
                <a:ext cx="1086603" cy="1012895"/>
              </a:xfrm>
              <a:prstGeom prst="rect">
                <a:avLst/>
              </a:prstGeom>
              <a:solidFill>
                <a:srgbClr val="F8F8F8"/>
              </a:solidFill>
            </p:spPr>
          </p:pic>
        </p:grp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55C83B71-1FCD-D23F-0A45-9B830D0057E9}"/>
                </a:ext>
              </a:extLst>
            </p:cNvPr>
            <p:cNvSpPr/>
            <p:nvPr/>
          </p:nvSpPr>
          <p:spPr>
            <a:xfrm rot="5400000" flipV="1">
              <a:off x="1534767" y="4947248"/>
              <a:ext cx="193622" cy="1093187"/>
            </a:xfrm>
            <a:prstGeom prst="rightBrace">
              <a:avLst>
                <a:gd name="adj1" fmla="val 59690"/>
                <a:gd name="adj2" fmla="val 50000"/>
              </a:avLst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9A67C671-4BBF-257D-0866-F886749114E6}"/>
                </a:ext>
              </a:extLst>
            </p:cNvPr>
            <p:cNvSpPr/>
            <p:nvPr/>
          </p:nvSpPr>
          <p:spPr>
            <a:xfrm rot="5400000" flipV="1">
              <a:off x="6782616" y="1827955"/>
              <a:ext cx="202012" cy="7340162"/>
            </a:xfrm>
            <a:prstGeom prst="rightBrace">
              <a:avLst>
                <a:gd name="adj1" fmla="val 59690"/>
                <a:gd name="adj2" fmla="val 50000"/>
              </a:avLst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65964F-72F6-1DD3-B98A-90C1B81EB226}"/>
                </a:ext>
              </a:extLst>
            </p:cNvPr>
            <p:cNvSpPr txBox="1"/>
            <p:nvPr/>
          </p:nvSpPr>
          <p:spPr>
            <a:xfrm>
              <a:off x="1012658" y="5710915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traditional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1845B4-319F-7EC9-B07A-4C15240489FC}"/>
                </a:ext>
              </a:extLst>
            </p:cNvPr>
            <p:cNvSpPr txBox="1"/>
            <p:nvPr/>
          </p:nvSpPr>
          <p:spPr>
            <a:xfrm>
              <a:off x="6516373" y="5710915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fancy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713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54F1-1166-B776-69FD-6C8C2E44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73C0-C23C-1CC8-4DC9-F1C0358D4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I use DBSCAN to find any interesting relationships in the data?</a:t>
            </a:r>
          </a:p>
          <a:p>
            <a:r>
              <a:rPr lang="en-US" dirty="0"/>
              <a:t>Distance-based model</a:t>
            </a:r>
          </a:p>
          <a:p>
            <a:r>
              <a:rPr lang="en-US" dirty="0"/>
              <a:t>Gower’s distance: Alternative to Euclidean distance</a:t>
            </a:r>
          </a:p>
          <a:p>
            <a:pPr lvl="1">
              <a:buFont typeface="Georgia Pro Light" panose="02040302050405020303" pitchFamily="18" charset="0"/>
              <a:buChar char="–"/>
            </a:pPr>
            <a:r>
              <a:rPr lang="en-US" sz="2400" dirty="0"/>
              <a:t>Works on disparate data types</a:t>
            </a:r>
          </a:p>
          <a:p>
            <a:r>
              <a:rPr lang="en-US" dirty="0"/>
              <a:t>Gower’s distance not implemented in scikit-learn—had to compute distance matrix separately &amp; pass to model.</a:t>
            </a:r>
          </a:p>
          <a:p>
            <a:r>
              <a:rPr lang="en-US" dirty="0"/>
              <a:t>Computing matrix took 40 minutes! </a:t>
            </a:r>
          </a:p>
          <a:p>
            <a:r>
              <a:rPr lang="en-US" dirty="0"/>
              <a:t>Saved object as python pickle (serialized byte object can be saved to disk).  Pickle is 34.7 GB</a:t>
            </a:r>
          </a:p>
          <a:p>
            <a:pPr lvl="1">
              <a:buFont typeface="Georgia Pro Light" panose="02040302050405020303" pitchFamily="18" charset="0"/>
              <a:buChar char="–"/>
            </a:pPr>
            <a:r>
              <a:rPr lang="en-US" sz="2400" dirty="0"/>
              <a:t>Good thing I have a new model computer.</a:t>
            </a:r>
          </a:p>
        </p:txBody>
      </p:sp>
    </p:spTree>
    <p:extLst>
      <p:ext uri="{BB962C8B-B14F-4D97-AF65-F5344CB8AC3E}">
        <p14:creationId xmlns:p14="http://schemas.microsoft.com/office/powerpoint/2010/main" val="3421022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FD19-565E-DA5C-A316-55B1768C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4AA1-0CD9-602D-2A18-D8F17545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54A50-446D-725C-65A2-A85AD60B6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008"/>
            <a:ext cx="6448425" cy="46969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DBSCAN find all relationships in the data?</a:t>
            </a:r>
          </a:p>
          <a:p>
            <a:pPr marL="0" indent="0">
              <a:buNone/>
            </a:pPr>
            <a:r>
              <a:rPr lang="en-US" dirty="0"/>
              <a:t>Answer: No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Found </a:t>
            </a:r>
            <a:r>
              <a:rPr lang="en-US" dirty="0">
                <a:latin typeface="Georgia Pro" panose="02040502050405020303" pitchFamily="18" charset="0"/>
              </a:rPr>
              <a:t>1 cluster</a:t>
            </a:r>
            <a:r>
              <a:rPr lang="en-US" dirty="0"/>
              <a:t>, even over several different values for min-neighbors and epsilon distance.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Tried PCA for dimensionality reduction but model keeps crashing.</a:t>
            </a:r>
          </a:p>
        </p:txBody>
      </p:sp>
      <p:pic>
        <p:nvPicPr>
          <p:cNvPr id="9" name="Picture 8" descr="A red circular sign with a thumb down&#10;&#10;Description automatically generated">
            <a:extLst>
              <a:ext uri="{FF2B5EF4-FFF2-40B4-BE49-F238E27FC236}">
                <a16:creationId xmlns:a16="http://schemas.microsoft.com/office/drawing/2014/main" id="{7E4D9424-9F37-B988-DC99-2074A946E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404" y="990983"/>
            <a:ext cx="3019425" cy="3019425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15F0E6-1F29-3332-83C3-B8861539D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315" r="46676" b="5427"/>
          <a:stretch/>
        </p:blipFill>
        <p:spPr>
          <a:xfrm>
            <a:off x="838200" y="4923692"/>
            <a:ext cx="7914586" cy="2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47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F8EA-0F48-6913-A4B9-34FF9759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9182E-6699-0EBF-9B4F-7FDBF70AF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53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3D88-20FA-0CE2-34C3-9640E55D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A95BF-8CC1-ECBA-AC35-9A7C70FCA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Georgia Pro" panose="02040502050405020303" pitchFamily="18" charset="0"/>
              </a:rPr>
              <a:t>DBSCAN</a:t>
            </a:r>
          </a:p>
          <a:p>
            <a:pPr>
              <a:lnSpc>
                <a:spcPct val="100000"/>
              </a:lnSpc>
            </a:pPr>
            <a:r>
              <a:rPr lang="en-US" dirty="0"/>
              <a:t>Try just a small group of features. </a:t>
            </a:r>
          </a:p>
          <a:p>
            <a:pPr>
              <a:lnSpc>
                <a:spcPct val="100000"/>
              </a:lnSpc>
            </a:pPr>
            <a:r>
              <a:rPr lang="en-US" dirty="0"/>
              <a:t>Perform forward feature selection if possible.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>
                <a:latin typeface="Georgia Pro" panose="02040502050405020303" pitchFamily="18" charset="0"/>
              </a:rPr>
              <a:t>Random Forest</a:t>
            </a:r>
          </a:p>
          <a:p>
            <a:pPr>
              <a:lnSpc>
                <a:spcPct val="100000"/>
              </a:lnSpc>
            </a:pPr>
            <a:r>
              <a:rPr lang="en-US" dirty="0"/>
              <a:t>Investigate why the random forest performed so well (too well).  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>
                <a:latin typeface="Georgia Pro" panose="02040502050405020303" pitchFamily="18" charset="0"/>
              </a:rPr>
              <a:t>Regression</a:t>
            </a:r>
          </a:p>
          <a:p>
            <a:pPr>
              <a:lnSpc>
                <a:spcPct val="100000"/>
              </a:lnSpc>
            </a:pPr>
            <a:r>
              <a:rPr lang="en-US" dirty="0"/>
              <a:t>Explore using a penalty function on the regression to see if that could improve the results.</a:t>
            </a:r>
          </a:p>
          <a:p>
            <a:pPr>
              <a:lnSpc>
                <a:spcPct val="100000"/>
              </a:lnSpc>
            </a:pPr>
            <a:r>
              <a:rPr lang="en-US" dirty="0"/>
              <a:t>Try running regression with less extreme values (stronger outlier removal)</a:t>
            </a:r>
          </a:p>
          <a:p>
            <a:pPr>
              <a:lnSpc>
                <a:spcPct val="100000"/>
              </a:lnSpc>
            </a:pPr>
            <a:r>
              <a:rPr lang="en-US" dirty="0"/>
              <a:t>Calculate a confidence interval for the regression results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48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641D-A0FC-0213-9993-5215FC3C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23CED-5DF7-B5B7-0823-305A1D77B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008"/>
            <a:ext cx="8515350" cy="4873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 learned a lot about working with non-continuous data.</a:t>
            </a:r>
          </a:p>
          <a:p>
            <a:pPr marL="0" indent="0">
              <a:buNone/>
            </a:pPr>
            <a:r>
              <a:rPr lang="en-US" dirty="0"/>
              <a:t>I learned a lot about diamonds.</a:t>
            </a:r>
          </a:p>
          <a:p>
            <a:pPr marL="0" indent="0">
              <a:buNone/>
            </a:pPr>
            <a:r>
              <a:rPr lang="en-US" dirty="0"/>
              <a:t>I learned it takes a </a:t>
            </a:r>
            <a:r>
              <a:rPr lang="en-US" i="1" dirty="0"/>
              <a:t>lot</a:t>
            </a:r>
            <a:r>
              <a:rPr lang="en-US" dirty="0"/>
              <a:t> of decisions when choosing and tuning a model.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Of all 3 models, I am most pleased with the regression.  Even though the fit was not strong, at least the result seems valid, which I can’t say about the other two.  (The random forest feels fishy, and I wasn’t able to get anywhere with the DBSCAN.)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6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30AA-FB5B-0785-C916-2F1911AB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13D3A-5411-77FF-2637-0DBE9F9C4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Supervised regression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sz="2400" i="1" dirty="0"/>
              <a:t>Can a model predict the price of a diamond?</a:t>
            </a:r>
          </a:p>
          <a:p>
            <a:pPr marL="457200" indent="-457200">
              <a:lnSpc>
                <a:spcPct val="100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dirty="0"/>
              <a:t>Supervised Classification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sz="2400" i="1" dirty="0"/>
              <a:t>Can a model distinguish colored diamonds from clear diamonds even if the color columns are missing?</a:t>
            </a:r>
          </a:p>
          <a:p>
            <a:pPr marL="457200" indent="-457200">
              <a:lnSpc>
                <a:spcPct val="100000"/>
              </a:lnSpc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Unsupervised classification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sz="2400" i="1" dirty="0"/>
              <a:t>Can DBSCAN discover any clusters within the data?</a:t>
            </a:r>
          </a:p>
        </p:txBody>
      </p:sp>
    </p:spTree>
    <p:extLst>
      <p:ext uri="{BB962C8B-B14F-4D97-AF65-F5344CB8AC3E}">
        <p14:creationId xmlns:p14="http://schemas.microsoft.com/office/powerpoint/2010/main" val="12044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6CA7-34C2-6CB4-C632-D6EBDB7F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222B8-35A2-0432-C136-C6363E24D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1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B44B-3441-5C5D-504D-377ADBD1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49B2-28F8-383A-8018-DA2A7917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E1F19D4-5ABD-7D28-828B-E9BE336E9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159373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Columns not discarded during data cleaning: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color</a:t>
            </a:r>
            <a:r>
              <a:rPr lang="en-US" sz="2300" dirty="0"/>
              <a:t>: The graded diamond color. Applies to clear diamonds only.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clarity</a:t>
            </a:r>
            <a:r>
              <a:rPr lang="en-US" sz="2300" dirty="0"/>
              <a:t>: The amount of internal imperfections visible with jewelers loupe.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carat weight</a:t>
            </a:r>
            <a:r>
              <a:rPr lang="en-US" sz="2300" dirty="0"/>
              <a:t>: The mass of a diamond. 1 carat is 200 milligrams.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cut quality</a:t>
            </a:r>
            <a:r>
              <a:rPr lang="en-US" sz="2300" dirty="0"/>
              <a:t>: The degree to which the diamonds cut (or shape) is to perfection.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symmetry</a:t>
            </a:r>
            <a:r>
              <a:rPr lang="en-US" sz="2300" dirty="0"/>
              <a:t>: How close is the diamond is to being perfectly symmetrical.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polish</a:t>
            </a:r>
            <a:r>
              <a:rPr lang="en-US" sz="2300" dirty="0"/>
              <a:t>: The degree of surface scratches or inclusions present.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cut</a:t>
            </a:r>
            <a:r>
              <a:rPr lang="en-US" sz="2300" dirty="0"/>
              <a:t>: The cut of the diamond. Alternatively called its </a:t>
            </a:r>
            <a:r>
              <a:rPr lang="en-US" sz="2300" dirty="0">
                <a:latin typeface="Georgia Pro Black" panose="02040A02050405020203" pitchFamily="18" charset="0"/>
              </a:rPr>
              <a:t>shape</a:t>
            </a:r>
            <a:r>
              <a:rPr lang="en-US" sz="2300" dirty="0"/>
              <a:t>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dominant color</a:t>
            </a:r>
            <a:r>
              <a:rPr lang="en-US" sz="2300" dirty="0">
                <a:latin typeface="+mj-lt"/>
              </a:rPr>
              <a:t>: The primary color for a fancy diamond</a:t>
            </a:r>
            <a:endParaRPr lang="en-US" sz="23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culet size</a:t>
            </a:r>
            <a:r>
              <a:rPr lang="en-US" sz="2300" dirty="0"/>
              <a:t>: The pointed facet at the bottom of a diamond.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depth percent</a:t>
            </a:r>
            <a:r>
              <a:rPr lang="en-US" sz="2300" dirty="0"/>
              <a:t>: The diamond's total height divided by its total width.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table percent</a:t>
            </a:r>
            <a:r>
              <a:rPr lang="en-US" sz="2300" dirty="0"/>
              <a:t>: The flat part of diamond's area as a percent of its overall footprint.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girdle min</a:t>
            </a:r>
            <a:r>
              <a:rPr lang="en-US" sz="2300" dirty="0"/>
              <a:t>: The thickness of the thinnest section that divides the upper section (crown) from the bottom (pavilion).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girdle max</a:t>
            </a:r>
            <a:r>
              <a:rPr lang="en-US" sz="2300" dirty="0"/>
              <a:t>: The thickness of the thickest section that divides the upper section (crown) from the bottom (pavilion).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Georgia Pro Black" panose="02040A02050405020203" pitchFamily="18" charset="0"/>
              </a:rPr>
              <a:t>total sales price</a:t>
            </a:r>
            <a:r>
              <a:rPr lang="en-US" sz="2300" dirty="0"/>
              <a:t>: Total price for the stone, priced in dollars.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4BB514-FA91-C835-A632-EE5DD873CD55}"/>
              </a:ext>
            </a:extLst>
          </p:cNvPr>
          <p:cNvCxnSpPr/>
          <p:nvPr/>
        </p:nvCxnSpPr>
        <p:spPr>
          <a:xfrm>
            <a:off x="314325" y="3676650"/>
            <a:ext cx="109347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D0111C-3C17-E187-C454-DAA428799946}"/>
              </a:ext>
            </a:extLst>
          </p:cNvPr>
          <p:cNvCxnSpPr/>
          <p:nvPr/>
        </p:nvCxnSpPr>
        <p:spPr>
          <a:xfrm>
            <a:off x="314325" y="4371975"/>
            <a:ext cx="109347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EAFFB6-7106-51F7-4E3E-73AB82E08C24}"/>
              </a:ext>
            </a:extLst>
          </p:cNvPr>
          <p:cNvSpPr txBox="1"/>
          <p:nvPr/>
        </p:nvSpPr>
        <p:spPr>
          <a:xfrm>
            <a:off x="8164556" y="3072844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ordered categorical (‘ordinal’)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43CFB-35A8-A750-659A-7F5BB4976F0E}"/>
              </a:ext>
            </a:extLst>
          </p:cNvPr>
          <p:cNvSpPr txBox="1"/>
          <p:nvPr/>
        </p:nvSpPr>
        <p:spPr>
          <a:xfrm>
            <a:off x="7667625" y="3839647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unordered categorical (‘nominal’)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4BC1B-7C49-A2B9-9E1D-C2C51086169C}"/>
              </a:ext>
            </a:extLst>
          </p:cNvPr>
          <p:cNvSpPr txBox="1"/>
          <p:nvPr/>
        </p:nvSpPr>
        <p:spPr>
          <a:xfrm>
            <a:off x="9081473" y="4556641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continuous numeric</a:t>
            </a:r>
          </a:p>
        </p:txBody>
      </p:sp>
    </p:spTree>
    <p:extLst>
      <p:ext uri="{BB962C8B-B14F-4D97-AF65-F5344CB8AC3E}">
        <p14:creationId xmlns:p14="http://schemas.microsoft.com/office/powerpoint/2010/main" val="7478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14FE-FC18-99E1-F9CA-1E7A0471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(quality)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020BB-239C-C647-F067-B3A32A4E6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40472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i="1" dirty="0"/>
              <a:t>Quality</a:t>
            </a:r>
            <a:r>
              <a:rPr lang="en-US" sz="2400" dirty="0"/>
              <a:t> of the cut affects the “</a:t>
            </a:r>
            <a:r>
              <a:rPr lang="en-US" sz="2400" dirty="0" err="1"/>
              <a:t>sparkliness</a:t>
            </a:r>
            <a:r>
              <a:rPr lang="en-US" sz="2400" dirty="0"/>
              <a:t>” of a diamond.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48ED53-C5F6-D0E4-CC9D-544ABD63B77D}"/>
              </a:ext>
            </a:extLst>
          </p:cNvPr>
          <p:cNvGrpSpPr/>
          <p:nvPr/>
        </p:nvGrpSpPr>
        <p:grpSpPr>
          <a:xfrm>
            <a:off x="1532984" y="2483645"/>
            <a:ext cx="8258743" cy="2107406"/>
            <a:chOff x="790034" y="2597826"/>
            <a:chExt cx="8258743" cy="2107406"/>
          </a:xfrm>
        </p:grpSpPr>
        <p:pic>
          <p:nvPicPr>
            <p:cNvPr id="5" name="Picture 4" descr="A diagram of different types of diamonds&#10;&#10;Description automatically generated">
              <a:extLst>
                <a:ext uri="{FF2B5EF4-FFF2-40B4-BE49-F238E27FC236}">
                  <a16:creationId xmlns:a16="http://schemas.microsoft.com/office/drawing/2014/main" id="{01601A40-58DA-B9B8-CB88-0B44152D1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475"/>
            <a:stretch/>
          </p:blipFill>
          <p:spPr>
            <a:xfrm>
              <a:off x="790034" y="2597826"/>
              <a:ext cx="8138513" cy="210740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3C5CCD-42E6-3609-6B62-D5CACB1FD1F1}"/>
                </a:ext>
              </a:extLst>
            </p:cNvPr>
            <p:cNvSpPr/>
            <p:nvPr/>
          </p:nvSpPr>
          <p:spPr>
            <a:xfrm>
              <a:off x="910265" y="4082416"/>
              <a:ext cx="8138512" cy="489584"/>
            </a:xfrm>
            <a:prstGeom prst="roundRect">
              <a:avLst>
                <a:gd name="adj" fmla="val 4457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10DA53-01EB-0E08-A81C-E87F93DB6212}"/>
                </a:ext>
              </a:extLst>
            </p:cNvPr>
            <p:cNvSpPr txBox="1"/>
            <p:nvPr/>
          </p:nvSpPr>
          <p:spPr>
            <a:xfrm>
              <a:off x="7460215" y="4160505"/>
              <a:ext cx="1188485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venir Next LT Pro Demi" panose="020F0502020204030204" pitchFamily="34" charset="0"/>
                </a:rPr>
                <a:t>IDEAL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29BCCD-E989-A6F9-E453-A2998AFD5280}"/>
                </a:ext>
              </a:extLst>
            </p:cNvPr>
            <p:cNvSpPr txBox="1"/>
            <p:nvPr/>
          </p:nvSpPr>
          <p:spPr>
            <a:xfrm>
              <a:off x="5750167" y="4160505"/>
              <a:ext cx="1354652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venir Next LT Pro Demi" panose="020F0502020204030204" pitchFamily="34" charset="0"/>
                </a:rPr>
                <a:t>PREMIUM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9AA47-E9BF-42C4-5109-9011175B102E}"/>
                </a:ext>
              </a:extLst>
            </p:cNvPr>
            <p:cNvSpPr txBox="1"/>
            <p:nvPr/>
          </p:nvSpPr>
          <p:spPr>
            <a:xfrm>
              <a:off x="4090984" y="4160505"/>
              <a:ext cx="1406091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venir Next LT Pro Demi" panose="020F0502020204030204" pitchFamily="34" charset="0"/>
                </a:rPr>
                <a:t>VERY GOOD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18F127-AFD4-C24A-5DE6-99E8DCDB5A89}"/>
                </a:ext>
              </a:extLst>
            </p:cNvPr>
            <p:cNvSpPr txBox="1"/>
            <p:nvPr/>
          </p:nvSpPr>
          <p:spPr>
            <a:xfrm>
              <a:off x="2739543" y="4160505"/>
              <a:ext cx="849913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venir Next LT Pro Demi" panose="020F0502020204030204" pitchFamily="34" charset="0"/>
                </a:rPr>
                <a:t>GOOD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300FF1-40AA-045D-88F5-C8003055F45D}"/>
                </a:ext>
              </a:extLst>
            </p:cNvPr>
            <p:cNvSpPr txBox="1"/>
            <p:nvPr/>
          </p:nvSpPr>
          <p:spPr>
            <a:xfrm>
              <a:off x="1180442" y="4160505"/>
              <a:ext cx="728179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venir Next LT Pro Demi" panose="020F0502020204030204" pitchFamily="34" charset="0"/>
                </a:rPr>
                <a:t>FAIR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76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90A87-35C2-57A4-3BF8-A857296A9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DB70-F362-61A5-FEE1-8F2B656E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(assessment on clear diamonds)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46035-0D5F-DE56-BE83-DB443689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857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Most diamonds will appear devoid of color, but there will always be either brown or yellow hints. </a:t>
            </a:r>
          </a:p>
        </p:txBody>
      </p:sp>
      <p:pic>
        <p:nvPicPr>
          <p:cNvPr id="14" name="Picture 13" descr="A group of diamonds with different sizes and shapes&#10;&#10;Description automatically generated with medium confidence">
            <a:extLst>
              <a:ext uri="{FF2B5EF4-FFF2-40B4-BE49-F238E27FC236}">
                <a16:creationId xmlns:a16="http://schemas.microsoft.com/office/drawing/2014/main" id="{BDEC3652-A420-6269-DB83-078A4AB41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93"/>
          <a:stretch/>
        </p:blipFill>
        <p:spPr>
          <a:xfrm>
            <a:off x="1247775" y="2431283"/>
            <a:ext cx="8793788" cy="26453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A4425F-DAC5-4499-5E8B-61A5A4D3A3ED}"/>
              </a:ext>
            </a:extLst>
          </p:cNvPr>
          <p:cNvSpPr txBox="1"/>
          <p:nvPr/>
        </p:nvSpPr>
        <p:spPr>
          <a:xfrm>
            <a:off x="657224" y="5854184"/>
            <a:ext cx="10267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stronger hint is considered to be of lower quality and therefore lesser worth.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BAD401-4D33-F42F-6DAF-93C7577AFDB5}"/>
              </a:ext>
            </a:extLst>
          </p:cNvPr>
          <p:cNvSpPr/>
          <p:nvPr/>
        </p:nvSpPr>
        <p:spPr>
          <a:xfrm>
            <a:off x="1504949" y="4753448"/>
            <a:ext cx="8648701" cy="489585"/>
          </a:xfrm>
          <a:prstGeom prst="roundRect">
            <a:avLst>
              <a:gd name="adj" fmla="val 4457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8E34F-FB8D-392E-BD49-AE3B74BDDEC3}"/>
              </a:ext>
            </a:extLst>
          </p:cNvPr>
          <p:cNvSpPr txBox="1"/>
          <p:nvPr/>
        </p:nvSpPr>
        <p:spPr>
          <a:xfrm>
            <a:off x="1688065" y="4844352"/>
            <a:ext cx="706685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Demi" panose="020F0502020204030204" pitchFamily="34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982B7C-DC1D-70E5-7B82-A931221C6DB6}"/>
              </a:ext>
            </a:extLst>
          </p:cNvPr>
          <p:cNvSpPr txBox="1"/>
          <p:nvPr/>
        </p:nvSpPr>
        <p:spPr>
          <a:xfrm>
            <a:off x="2843243" y="4844352"/>
            <a:ext cx="77625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Demi" panose="020F0502020204030204" pitchFamily="34" charset="0"/>
              </a:rPr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EAFBC7-1F84-428D-4B28-5DECC2EE67D8}"/>
              </a:ext>
            </a:extLst>
          </p:cNvPr>
          <p:cNvSpPr txBox="1"/>
          <p:nvPr/>
        </p:nvSpPr>
        <p:spPr>
          <a:xfrm>
            <a:off x="6437000" y="4844352"/>
            <a:ext cx="73846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Demi" panose="020F0502020204030204" pitchFamily="34" charset="0"/>
              </a:rPr>
              <a:t>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A9822F-CDFE-CBB2-EBCA-AE40577F6189}"/>
              </a:ext>
            </a:extLst>
          </p:cNvPr>
          <p:cNvSpPr txBox="1"/>
          <p:nvPr/>
        </p:nvSpPr>
        <p:spPr>
          <a:xfrm>
            <a:off x="4184107" y="4844352"/>
            <a:ext cx="502194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Demi" panose="020F0502020204030204" pitchFamily="34" charset="0"/>
              </a:rPr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12EEFA-83A3-293B-1BA5-C801E2DF0144}"/>
              </a:ext>
            </a:extLst>
          </p:cNvPr>
          <p:cNvSpPr txBox="1"/>
          <p:nvPr/>
        </p:nvSpPr>
        <p:spPr>
          <a:xfrm>
            <a:off x="5124114" y="4844352"/>
            <a:ext cx="1018559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Demi" panose="020F0502020204030204" pitchFamily="34" charset="0"/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8F407A-FF12-44EA-45A5-8CD8D70A30AD}"/>
              </a:ext>
            </a:extLst>
          </p:cNvPr>
          <p:cNvSpPr txBox="1"/>
          <p:nvPr/>
        </p:nvSpPr>
        <p:spPr>
          <a:xfrm>
            <a:off x="7624435" y="4844352"/>
            <a:ext cx="73846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Demi" panose="020F0502020204030204" pitchFamily="34" charset="0"/>
              </a:rPr>
              <a:t>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1B35A2-A0C5-1127-BAFE-2BE133658F6F}"/>
              </a:ext>
            </a:extLst>
          </p:cNvPr>
          <p:cNvSpPr txBox="1"/>
          <p:nvPr/>
        </p:nvSpPr>
        <p:spPr>
          <a:xfrm>
            <a:off x="8826438" y="4844352"/>
            <a:ext cx="72669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Next LT Pro Demi" panose="020F0502020204030204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03669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AD8D8-C008-27E4-EC75-AA2AC36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6C2C-B536-6180-1D64-C34127B1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 (visual purity)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68A5D-28CC-E589-AA31-56DBE534D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24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Determined by (lack of) inclusions and blemishes.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8835F-49F4-0CC5-9620-9EDE33FD059D}"/>
              </a:ext>
            </a:extLst>
          </p:cNvPr>
          <p:cNvSpPr txBox="1"/>
          <p:nvPr/>
        </p:nvSpPr>
        <p:spPr>
          <a:xfrm>
            <a:off x="2699502" y="6224052"/>
            <a:ext cx="650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Clarity is difficult to notice without the help of a magnifier.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453DEF-3C53-E40B-7201-DA5E3DC797D8}"/>
              </a:ext>
            </a:extLst>
          </p:cNvPr>
          <p:cNvSpPr/>
          <p:nvPr/>
        </p:nvSpPr>
        <p:spPr>
          <a:xfrm>
            <a:off x="1752599" y="2458202"/>
            <a:ext cx="7477994" cy="489585"/>
          </a:xfrm>
          <a:prstGeom prst="roundRect">
            <a:avLst>
              <a:gd name="adj" fmla="val 4457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diagram of a diamond&#10;&#10;Description automatically generated with medium confidence">
            <a:extLst>
              <a:ext uri="{FF2B5EF4-FFF2-40B4-BE49-F238E27FC236}">
                <a16:creationId xmlns:a16="http://schemas.microsoft.com/office/drawing/2014/main" id="{C3F53DF1-95F0-96EF-C0D2-F7631BE6C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t="26722" r="7900" b="11877"/>
          <a:stretch/>
        </p:blipFill>
        <p:spPr>
          <a:xfrm>
            <a:off x="1362074" y="2976362"/>
            <a:ext cx="8134351" cy="2682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78B5E3-6ED8-E63B-6AEF-37BCA007A77A}"/>
              </a:ext>
            </a:extLst>
          </p:cNvPr>
          <p:cNvSpPr txBox="1"/>
          <p:nvPr/>
        </p:nvSpPr>
        <p:spPr>
          <a:xfrm>
            <a:off x="1935715" y="2549106"/>
            <a:ext cx="72747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 Demi" panose="020F0502020204030204" pitchFamily="34" charset="0"/>
              </a:rPr>
              <a:t>FL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BF5FE-882A-B9B0-E169-C5260CD46A9D}"/>
              </a:ext>
            </a:extLst>
          </p:cNvPr>
          <p:cNvSpPr txBox="1"/>
          <p:nvPr/>
        </p:nvSpPr>
        <p:spPr>
          <a:xfrm>
            <a:off x="3209925" y="2549106"/>
            <a:ext cx="662471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 Demi" panose="020F0502020204030204" pitchFamily="34" charset="0"/>
              </a:rPr>
              <a:t>IF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976FD-61C3-635E-9B86-D3BEDC9A3CC0}"/>
              </a:ext>
            </a:extLst>
          </p:cNvPr>
          <p:cNvSpPr txBox="1"/>
          <p:nvPr/>
        </p:nvSpPr>
        <p:spPr>
          <a:xfrm>
            <a:off x="5568566" y="2549106"/>
            <a:ext cx="530191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 Demi" panose="020F0502020204030204" pitchFamily="34" charset="0"/>
              </a:rPr>
              <a:t>VS1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98489-CD3F-F2C1-7476-4168E0C763CA}"/>
              </a:ext>
            </a:extLst>
          </p:cNvPr>
          <p:cNvSpPr txBox="1"/>
          <p:nvPr/>
        </p:nvSpPr>
        <p:spPr>
          <a:xfrm>
            <a:off x="4088426" y="2549106"/>
            <a:ext cx="73711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 Demi" panose="020F0502020204030204" pitchFamily="34" charset="0"/>
              </a:rPr>
              <a:t>VVS1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BB71E-09B8-2770-B0B2-9821B88D3E8D}"/>
              </a:ext>
            </a:extLst>
          </p:cNvPr>
          <p:cNvSpPr txBox="1"/>
          <p:nvPr/>
        </p:nvSpPr>
        <p:spPr>
          <a:xfrm>
            <a:off x="4670992" y="2549106"/>
            <a:ext cx="73128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 Demi" panose="020F0502020204030204" pitchFamily="34" charset="0"/>
              </a:rPr>
              <a:t>VVS2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C092CE-718B-D50B-83DF-105230B47590}"/>
              </a:ext>
            </a:extLst>
          </p:cNvPr>
          <p:cNvSpPr txBox="1"/>
          <p:nvPr/>
        </p:nvSpPr>
        <p:spPr>
          <a:xfrm>
            <a:off x="6060657" y="2549106"/>
            <a:ext cx="530191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 Demi" panose="020F0502020204030204" pitchFamily="34" charset="0"/>
              </a:rPr>
              <a:t>VS2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81698-27FA-3FDF-44CC-4E6B516CEBD4}"/>
              </a:ext>
            </a:extLst>
          </p:cNvPr>
          <p:cNvSpPr txBox="1"/>
          <p:nvPr/>
        </p:nvSpPr>
        <p:spPr>
          <a:xfrm>
            <a:off x="6830329" y="2549106"/>
            <a:ext cx="52173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 Demi" panose="020F0502020204030204" pitchFamily="34" charset="0"/>
              </a:rPr>
              <a:t>SI1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309DE-68E7-1D66-78F2-AA435B0CAA41}"/>
              </a:ext>
            </a:extLst>
          </p:cNvPr>
          <p:cNvSpPr txBox="1"/>
          <p:nvPr/>
        </p:nvSpPr>
        <p:spPr>
          <a:xfrm>
            <a:off x="7218471" y="2549106"/>
            <a:ext cx="52173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 Demi" panose="020F0502020204030204" pitchFamily="34" charset="0"/>
              </a:rPr>
              <a:t>SI2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3BAAE01-BAC4-6D8A-24AB-CD047DE72239}"/>
              </a:ext>
            </a:extLst>
          </p:cNvPr>
          <p:cNvSpPr/>
          <p:nvPr/>
        </p:nvSpPr>
        <p:spPr>
          <a:xfrm>
            <a:off x="3090067" y="5572125"/>
            <a:ext cx="558008" cy="561023"/>
          </a:xfrm>
          <a:custGeom>
            <a:avLst/>
            <a:gdLst>
              <a:gd name="connsiteX0" fmla="*/ 558008 w 558008"/>
              <a:gd name="connsiteY0" fmla="*/ 0 h 742950"/>
              <a:gd name="connsiteX1" fmla="*/ 53183 w 558008"/>
              <a:gd name="connsiteY1" fmla="*/ 180975 h 742950"/>
              <a:gd name="connsiteX2" fmla="*/ 15083 w 558008"/>
              <a:gd name="connsiteY2" fmla="*/ 742950 h 742950"/>
              <a:gd name="connsiteX3" fmla="*/ 15083 w 558008"/>
              <a:gd name="connsiteY3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008" h="742950">
                <a:moveTo>
                  <a:pt x="558008" y="0"/>
                </a:moveTo>
                <a:cubicBezTo>
                  <a:pt x="350839" y="28575"/>
                  <a:pt x="143671" y="57150"/>
                  <a:pt x="53183" y="180975"/>
                </a:cubicBezTo>
                <a:cubicBezTo>
                  <a:pt x="-37305" y="304800"/>
                  <a:pt x="15083" y="742950"/>
                  <a:pt x="15083" y="742950"/>
                </a:cubicBezTo>
                <a:lnTo>
                  <a:pt x="15083" y="742950"/>
                </a:lnTo>
              </a:path>
            </a:pathLst>
          </a:custGeom>
          <a:ln w="19050"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E9FC6-07F9-DC9E-6A1F-DF77B490B51E}"/>
              </a:ext>
            </a:extLst>
          </p:cNvPr>
          <p:cNvSpPr txBox="1"/>
          <p:nvPr/>
        </p:nvSpPr>
        <p:spPr>
          <a:xfrm>
            <a:off x="7962033" y="2549106"/>
            <a:ext cx="114386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Next LT Pro Demi" panose="020F0502020204030204" pitchFamily="34" charset="0"/>
              </a:rPr>
              <a:t>I1  I2  I3</a:t>
            </a:r>
          </a:p>
        </p:txBody>
      </p:sp>
    </p:spTree>
    <p:extLst>
      <p:ext uri="{BB962C8B-B14F-4D97-AF65-F5344CB8AC3E}">
        <p14:creationId xmlns:p14="http://schemas.microsoft.com/office/powerpoint/2010/main" val="294503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1AD7-8B9A-C0D1-CB17-2F695677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Carat (weight)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97F0-88F0-EABD-5B6C-768491BC1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 the “4 Cs” this is the only numerical variable.  1 carat = 200 milligrams.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hart of different shapes and sizes of diamonds&#10;&#10;Description automatically generated">
            <a:extLst>
              <a:ext uri="{FF2B5EF4-FFF2-40B4-BE49-F238E27FC236}">
                <a16:creationId xmlns:a16="http://schemas.microsoft.com/office/drawing/2014/main" id="{7B9EF3FC-39A9-3F65-60E9-8F9898152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50"/>
          <a:stretch/>
        </p:blipFill>
        <p:spPr>
          <a:xfrm>
            <a:off x="923925" y="2035572"/>
            <a:ext cx="7753350" cy="45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97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 Pro Light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</TotalTime>
  <Words>1147</Words>
  <Application>Microsoft Office PowerPoint</Application>
  <PresentationFormat>Widescreen</PresentationFormat>
  <Paragraphs>159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Avenir Next LT Pro Demi</vt:lpstr>
      <vt:lpstr>Georgia Pro</vt:lpstr>
      <vt:lpstr>Georgia Pro Black</vt:lpstr>
      <vt:lpstr>Georgia Pro Light</vt:lpstr>
      <vt:lpstr>Office Theme</vt:lpstr>
      <vt:lpstr>Diamonds </vt:lpstr>
      <vt:lpstr>The largest diamond dataset currently on Kaggle</vt:lpstr>
      <vt:lpstr>3 models</vt:lpstr>
      <vt:lpstr>Dataset</vt:lpstr>
      <vt:lpstr>Columns</vt:lpstr>
      <vt:lpstr>Cut (quality)</vt:lpstr>
      <vt:lpstr>Color (assessment on clear diamonds)</vt:lpstr>
      <vt:lpstr>Clarity (visual purity)</vt:lpstr>
      <vt:lpstr>Carat (weight)</vt:lpstr>
      <vt:lpstr>Other assessments</vt:lpstr>
      <vt:lpstr>Initial cleaning &amp; prep</vt:lpstr>
      <vt:lpstr>Initial cleaning</vt:lpstr>
      <vt:lpstr>Inspection</vt:lpstr>
      <vt:lpstr>Correlation</vt:lpstr>
      <vt:lpstr>Models</vt:lpstr>
      <vt:lpstr>Linear regression: Predicting price</vt:lpstr>
      <vt:lpstr>Results</vt:lpstr>
      <vt:lpstr>Random forest: Predicting fancy/clear</vt:lpstr>
      <vt:lpstr>Results</vt:lpstr>
      <vt:lpstr>DBSCAN</vt:lpstr>
      <vt:lpstr>Results</vt:lpstr>
      <vt:lpstr>Summary &amp; next steps</vt:lpstr>
      <vt:lpstr>Next steps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Jennifer Lefeaux</dc:creator>
  <cp:lastModifiedBy>Jennifer Lefeaux</cp:lastModifiedBy>
  <cp:revision>7</cp:revision>
  <dcterms:created xsi:type="dcterms:W3CDTF">2024-10-25T19:14:48Z</dcterms:created>
  <dcterms:modified xsi:type="dcterms:W3CDTF">2024-10-30T13:54:13Z</dcterms:modified>
</cp:coreProperties>
</file>